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5" r:id="rId12"/>
    <p:sldId id="282" r:id="rId13"/>
    <p:sldId id="272" r:id="rId14"/>
    <p:sldId id="274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419F-02F3-4607-8685-B2D5BADE7BD3}" type="datetimeFigureOut">
              <a:rPr lang="de-DE" smtClean="0"/>
              <a:t>30.10.2025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4013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D0A8-D927-464E-A3D4-5798245704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de-DE"/>
              <a:t>Für Schuljahr 2023/24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de-DE"/>
              <a:t>Für Schuljahr 2023/24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Was erwartet ihr Kind an der Realschule?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Informationen zum Übertritt</a:t>
            </a:r>
          </a:p>
          <a:p>
            <a:r>
              <a:rPr lang="de-DE" b="1" dirty="0"/>
              <a:t>Ulrich Mahl</a:t>
            </a:r>
          </a:p>
          <a:p>
            <a:r>
              <a:rPr lang="de-DE" sz="1500" dirty="0"/>
              <a:t>Beratungslehrkraft an der Wittelsbacher-Realschule Aichach (</a:t>
            </a:r>
            <a:r>
              <a:rPr lang="de-DE" sz="1500" dirty="0" err="1"/>
              <a:t>WiR</a:t>
            </a:r>
            <a:r>
              <a:rPr lang="de-DE" sz="1500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8" name="Picture 4" descr="F:\Fotos\schild+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2723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1DD395-FF00-4D20-85A0-12B6DA75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580" y="5563436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8775" y="6269038"/>
            <a:ext cx="8424863" cy="588962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200">
                <a:latin typeface="PosterBodoni It BT" pitchFamily="18" charset="0"/>
              </a:rPr>
              <a:t>Mittlerer Schulabschluss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10213" y="3933825"/>
            <a:ext cx="2733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>
              <a:latin typeface="Castellar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39975" y="4868864"/>
            <a:ext cx="4751388" cy="954107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>
                <a:latin typeface="PosterBodoni It BT" pitchFamily="18" charset="0"/>
              </a:rPr>
              <a:t>Berufsausbildung und / oder Berufstätigkeit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-5400000">
            <a:off x="6029325" y="3444875"/>
            <a:ext cx="1727200" cy="40005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>
                <a:latin typeface="PosterBodoni It BT" pitchFamily="18" charset="0"/>
              </a:rPr>
              <a:t>Fachschule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-5400000">
            <a:off x="4482307" y="3264694"/>
            <a:ext cx="2087562" cy="40005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>
                <a:latin typeface="PosterBodoni It BT" pitchFamily="18" charset="0"/>
              </a:rPr>
              <a:t>Fachakademie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-5400000">
            <a:off x="2609851" y="2967037"/>
            <a:ext cx="2374900" cy="708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>
                <a:latin typeface="PosterBodoni It BT" pitchFamily="18" charset="0"/>
              </a:rPr>
              <a:t>Berufliche Oberschule (BOS)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-5400000">
            <a:off x="1889919" y="3591719"/>
            <a:ext cx="1366837" cy="4667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PosterBodoni It BT" pitchFamily="18" charset="0"/>
              </a:rPr>
              <a:t>Kolleg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 rot="-5400000">
            <a:off x="7435057" y="4474369"/>
            <a:ext cx="2163762" cy="6477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>
                <a:latin typeface="PosterBodoni It BT" pitchFamily="18" charset="0"/>
              </a:rPr>
              <a:t>Berufliche</a:t>
            </a:r>
            <a:r>
              <a:rPr lang="de-DE">
                <a:latin typeface="PosterBodoni It BT" pitchFamily="18" charset="0"/>
              </a:rPr>
              <a:t> </a:t>
            </a:r>
            <a:r>
              <a:rPr lang="de-DE" b="1">
                <a:latin typeface="PosterBodoni It BT" pitchFamily="18" charset="0"/>
              </a:rPr>
              <a:t>Oberschule</a:t>
            </a:r>
            <a:r>
              <a:rPr lang="de-DE">
                <a:latin typeface="PosterBodoni It BT" pitchFamily="18" charset="0"/>
              </a:rPr>
              <a:t> (</a:t>
            </a:r>
            <a:r>
              <a:rPr lang="de-DE" b="1">
                <a:latin typeface="PosterBodoni It BT" pitchFamily="18" charset="0"/>
              </a:rPr>
              <a:t>FOS)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 rot="-5400000">
            <a:off x="-168274" y="4568825"/>
            <a:ext cx="2171700" cy="4667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PosterBodoni It BT" pitchFamily="18" charset="0"/>
              </a:rPr>
              <a:t>Gymnasium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3850" y="188913"/>
            <a:ext cx="4679950" cy="731837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>
                <a:latin typeface="PosterBodoni It BT" pitchFamily="18" charset="0"/>
              </a:rPr>
              <a:t>Universität</a:t>
            </a:r>
            <a:br>
              <a:rPr lang="de-DE" sz="2800">
                <a:latin typeface="PosterBodoni It BT" pitchFamily="18" charset="0"/>
              </a:rPr>
            </a:br>
            <a:r>
              <a:rPr lang="de-DE" sz="1400">
                <a:latin typeface="PosterBodoni It BT" pitchFamily="18" charset="0"/>
              </a:rPr>
              <a:t>alle Studiengänge		</a:t>
            </a:r>
            <a:r>
              <a:rPr lang="en-US" sz="1400">
                <a:latin typeface="PosterBodoni It BT" pitchFamily="18" charset="0"/>
              </a:rPr>
              <a:t>fachbezogene -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508625" y="333375"/>
            <a:ext cx="3359150" cy="528638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>
                <a:latin typeface="PosterBodoni It BT" pitchFamily="18" charset="0"/>
              </a:rPr>
              <a:t>Fachhochschule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435600" y="1916113"/>
            <a:ext cx="1800225" cy="3143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>
                <a:latin typeface="PosterBodoni It BT" pitchFamily="18" charset="0"/>
              </a:rPr>
              <a:t>ggf. Zusatzprüfung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47963" y="1214438"/>
            <a:ext cx="1824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>
              <a:latin typeface="Castellar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059113" y="1196975"/>
            <a:ext cx="1824037" cy="5270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>
                <a:latin typeface="PosterBodoni It BT" pitchFamily="18" charset="0"/>
              </a:rPr>
              <a:t>Fachgebundene Hochschulreife 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795963" y="1196975"/>
            <a:ext cx="2447925" cy="3143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>
                <a:latin typeface="PosterBodoni It BT" pitchFamily="18" charset="0"/>
              </a:rPr>
              <a:t>Fachhochschulreife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95288" y="1196975"/>
            <a:ext cx="1728787" cy="5270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>
                <a:latin typeface="PosterBodoni It BT" pitchFamily="18" charset="0"/>
              </a:rPr>
              <a:t>Allgemeine</a:t>
            </a:r>
            <a:br>
              <a:rPr lang="de-DE" sz="1400">
                <a:latin typeface="PosterBodoni It BT" pitchFamily="18" charset="0"/>
              </a:rPr>
            </a:br>
            <a:r>
              <a:rPr lang="de-DE" sz="1400">
                <a:latin typeface="PosterBodoni It BT" pitchFamily="18" charset="0"/>
              </a:rPr>
              <a:t>Hochschulreife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611188" y="5949950"/>
            <a:ext cx="647700" cy="269875"/>
          </a:xfrm>
          <a:prstGeom prst="upArrow">
            <a:avLst>
              <a:gd name="adj1" fmla="val 50324"/>
              <a:gd name="adj2" fmla="val 37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4248150" y="5876925"/>
            <a:ext cx="647700" cy="323850"/>
          </a:xfrm>
          <a:prstGeom prst="upArrow">
            <a:avLst>
              <a:gd name="adj1" fmla="val 50324"/>
              <a:gd name="adj2" fmla="val 37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8172450" y="5949950"/>
            <a:ext cx="647700" cy="269875"/>
          </a:xfrm>
          <a:prstGeom prst="upArrow">
            <a:avLst>
              <a:gd name="adj1" fmla="val 50324"/>
              <a:gd name="adj2" fmla="val 37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2555875" y="4508500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 flipV="1">
            <a:off x="3779838" y="4508500"/>
            <a:ext cx="15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 flipV="1">
            <a:off x="5508625" y="4508500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6877050" y="4508500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6948488" y="22050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5580063" y="220503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V="1">
            <a:off x="3779838" y="17732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1042988" y="1773238"/>
            <a:ext cx="0" cy="1817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 flipV="1">
            <a:off x="1042988" y="1773238"/>
            <a:ext cx="273685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5651500" y="1557338"/>
            <a:ext cx="1296988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6948488" y="1484313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8604250" y="1844675"/>
            <a:ext cx="0" cy="178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 flipV="1">
            <a:off x="6948488" y="1557338"/>
            <a:ext cx="1655762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 flipV="1">
            <a:off x="3779838" y="1773238"/>
            <a:ext cx="1871662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356100" y="1773238"/>
            <a:ext cx="863600" cy="3143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>
                <a:latin typeface="PosterBodoni It BT" pitchFamily="18" charset="0"/>
              </a:rPr>
              <a:t>d ≤1,5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1908175" y="1844675"/>
            <a:ext cx="1441450" cy="3143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>
                <a:latin typeface="PosterBodoni It BT" pitchFamily="18" charset="0"/>
              </a:rPr>
              <a:t>2. Fremdsprache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900113" y="908050"/>
            <a:ext cx="647700" cy="269875"/>
          </a:xfrm>
          <a:prstGeom prst="upArrow">
            <a:avLst>
              <a:gd name="adj1" fmla="val 50324"/>
              <a:gd name="adj2" fmla="val 37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3635375" y="908050"/>
            <a:ext cx="647700" cy="269875"/>
          </a:xfrm>
          <a:prstGeom prst="upArrow">
            <a:avLst>
              <a:gd name="adj1" fmla="val 50324"/>
              <a:gd name="adj2" fmla="val 37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6659563" y="908050"/>
            <a:ext cx="647700" cy="269875"/>
          </a:xfrm>
          <a:prstGeom prst="upArrow">
            <a:avLst>
              <a:gd name="adj1" fmla="val 50324"/>
              <a:gd name="adj2" fmla="val 37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H="1" flipV="1">
            <a:off x="1042988" y="1773238"/>
            <a:ext cx="165735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6960A4-4635-4929-B1A9-52B90EF05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65E51BCA-F95E-4862-8E71-E88DC50E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33" y="6524625"/>
            <a:ext cx="1401782" cy="3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198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Übertrittsbedingungen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de-DE" b="1" dirty="0"/>
              <a:t>Bitte beachten Sie zusätzlich zu den Notenschnitten auch die Eignungsempfehlung der Grundschulen</a:t>
            </a:r>
            <a:r>
              <a:rPr lang="de-DE" dirty="0"/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11B1E5-95F8-4D4D-A390-153BAAFD0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69563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081C1-0B92-4A51-AECF-4A584B82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Durchschnitt: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A8D46E-EF55-4B26-B39C-80147548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de-DE" sz="6000" b="1" dirty="0"/>
          </a:p>
          <a:p>
            <a:pPr marL="68580" indent="0" algn="ctr">
              <a:buNone/>
            </a:pPr>
            <a:r>
              <a:rPr lang="de-DE" sz="8000" b="1" dirty="0"/>
              <a:t>2,66</a:t>
            </a:r>
          </a:p>
          <a:p>
            <a:pPr marL="68580" indent="0" algn="ctr">
              <a:buNone/>
            </a:pPr>
            <a:r>
              <a:rPr lang="de-DE" b="1" dirty="0"/>
              <a:t>Aber was bedeutet das konkret?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C8FB5C-EC8F-4D8B-8A82-BD342997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4A1E0E-F918-4598-BD54-07F29318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06C671-1B1A-482E-A9BF-2BD2AFD7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59E157-372C-4482-AB82-3849C60A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69563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323850" y="6065838"/>
            <a:ext cx="8351838" cy="792162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2600" b="1">
                <a:solidFill>
                  <a:srgbClr val="FFFFFF"/>
                </a:solidFill>
                <a:latin typeface="Franklin Gothic No.2"/>
              </a:rPr>
              <a:t>Grundschule 4. Klasse (D, M, HSU) </a:t>
            </a:r>
            <a:br>
              <a:rPr lang="de-DE" sz="2600" b="1">
                <a:solidFill>
                  <a:srgbClr val="FFFFFF"/>
                </a:solidFill>
                <a:latin typeface="Franklin Gothic No.2"/>
              </a:rPr>
            </a:br>
            <a:endParaRPr lang="de-DE" sz="2600">
              <a:solidFill>
                <a:srgbClr val="000000"/>
              </a:solidFill>
              <a:latin typeface="Franklin Gothic Book" pitchFamily="34" charset="0"/>
            </a:endParaRPr>
          </a:p>
          <a:p>
            <a:pPr eaLnBrk="0" hangingPunct="0"/>
            <a:endParaRPr lang="de-DE">
              <a:latin typeface="Arial" pitchFamily="34" charset="0"/>
            </a:endParaRP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611188" y="5084763"/>
            <a:ext cx="3384550" cy="5715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flatTx/>
          </a:bodyPr>
          <a:lstStyle/>
          <a:p>
            <a:pPr algn="ctr">
              <a:buFont typeface="Symbol" pitchFamily="18" charset="2"/>
              <a:buChar char="Æ"/>
            </a:pPr>
            <a:r>
              <a:rPr lang="de-DE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bis 2,66</a:t>
            </a:r>
          </a:p>
          <a:p>
            <a:pPr algn="ctr">
              <a:buFont typeface="Symbol" pitchFamily="18" charset="2"/>
              <a:buNone/>
            </a:pPr>
            <a:r>
              <a:rPr lang="de-DE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geeignet für die Realschule</a:t>
            </a:r>
          </a:p>
        </p:txBody>
      </p:sp>
      <p:sp>
        <p:nvSpPr>
          <p:cNvPr id="17412" name="Rectangle 39"/>
          <p:cNvSpPr>
            <a:spLocks noChangeArrowheads="1"/>
          </p:cNvSpPr>
          <p:nvPr/>
        </p:nvSpPr>
        <p:spPr bwMode="auto">
          <a:xfrm>
            <a:off x="4716463" y="4005263"/>
            <a:ext cx="3727450" cy="6477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2000">
                <a:solidFill>
                  <a:srgbClr val="FFFFFF"/>
                </a:solidFill>
                <a:latin typeface="Franklin Gothic No.2"/>
              </a:rPr>
              <a:t>Probeunterricht an der Realschule in D,M</a:t>
            </a:r>
            <a:endParaRPr lang="de-DE">
              <a:latin typeface="Franklin Gothic Book" pitchFamily="34" charset="0"/>
            </a:endParaRPr>
          </a:p>
          <a:p>
            <a:pPr eaLnBrk="0" hangingPunct="0"/>
            <a:endParaRPr lang="de-DE">
              <a:latin typeface="Arial" pitchFamily="34" charset="0"/>
            </a:endParaRPr>
          </a:p>
        </p:txBody>
      </p:sp>
      <p:sp>
        <p:nvSpPr>
          <p:cNvPr id="17413" name="Rectangle 37"/>
          <p:cNvSpPr>
            <a:spLocks noChangeArrowheads="1"/>
          </p:cNvSpPr>
          <p:nvPr/>
        </p:nvSpPr>
        <p:spPr bwMode="auto">
          <a:xfrm>
            <a:off x="4140200" y="2997200"/>
            <a:ext cx="1828800" cy="720725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1600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4/4   nicht bestanden „aber“</a:t>
            </a:r>
            <a:endParaRPr lang="de-DE" sz="1400">
              <a:solidFill>
                <a:srgbClr val="FFFFFF"/>
              </a:solidFill>
              <a:latin typeface="Franklin Gothic No.2"/>
              <a:cs typeface="Times New Roman" pitchFamily="18" charset="0"/>
            </a:endParaRPr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6300788" y="2492375"/>
            <a:ext cx="944562" cy="4572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1200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bestanden 3/4</a:t>
            </a:r>
            <a:endParaRPr lang="de-DE">
              <a:latin typeface="Arial" pitchFamily="34" charset="0"/>
            </a:endParaRPr>
          </a:p>
        </p:txBody>
      </p:sp>
      <p:sp>
        <p:nvSpPr>
          <p:cNvPr id="17415" name="Rectangle 35"/>
          <p:cNvSpPr>
            <a:spLocks noChangeArrowheads="1"/>
          </p:cNvSpPr>
          <p:nvPr/>
        </p:nvSpPr>
        <p:spPr bwMode="auto">
          <a:xfrm>
            <a:off x="7596188" y="2492375"/>
            <a:ext cx="1028700" cy="4572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1200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nicht bestanden</a:t>
            </a:r>
            <a:endParaRPr lang="de-DE">
              <a:latin typeface="Arial" pitchFamily="34" charset="0"/>
            </a:endParaRPr>
          </a:p>
        </p:txBody>
      </p:sp>
      <p:sp>
        <p:nvSpPr>
          <p:cNvPr id="17416" name="Rectangle 34"/>
          <p:cNvSpPr>
            <a:spLocks noChangeArrowheads="1"/>
          </p:cNvSpPr>
          <p:nvPr/>
        </p:nvSpPr>
        <p:spPr bwMode="auto">
          <a:xfrm>
            <a:off x="685800" y="811559"/>
            <a:ext cx="3886200" cy="4572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2200" b="1" dirty="0">
                <a:solidFill>
                  <a:srgbClr val="FFFFFF"/>
                </a:solidFill>
                <a:latin typeface="Franklin Gothic No.2"/>
              </a:rPr>
              <a:t>Realschule </a:t>
            </a:r>
            <a:endParaRPr lang="de-DE" sz="2200" b="1" dirty="0">
              <a:latin typeface="Franklin Gothic Book" pitchFamily="34" charset="0"/>
            </a:endParaRPr>
          </a:p>
          <a:p>
            <a:pPr eaLnBrk="0" hangingPunct="0"/>
            <a:endParaRPr lang="de-DE" dirty="0">
              <a:latin typeface="Arial" pitchFamily="34" charset="0"/>
            </a:endParaRPr>
          </a:p>
        </p:txBody>
      </p:sp>
      <p:sp>
        <p:nvSpPr>
          <p:cNvPr id="17417" name="Rectangle 33"/>
          <p:cNvSpPr>
            <a:spLocks noChangeArrowheads="1"/>
          </p:cNvSpPr>
          <p:nvPr/>
        </p:nvSpPr>
        <p:spPr bwMode="auto">
          <a:xfrm>
            <a:off x="5230019" y="811557"/>
            <a:ext cx="3086100" cy="4572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2200" b="1" dirty="0">
                <a:solidFill>
                  <a:srgbClr val="FFFFFF"/>
                </a:solidFill>
                <a:latin typeface="Franklin Gothic No.2"/>
              </a:rPr>
              <a:t>Mittelschule</a:t>
            </a:r>
            <a:endParaRPr lang="de-DE" sz="2200" dirty="0">
              <a:latin typeface="Franklin Gothic Book" pitchFamily="34" charset="0"/>
            </a:endParaRPr>
          </a:p>
          <a:p>
            <a:pPr eaLnBrk="0" hangingPunct="0"/>
            <a:endParaRPr lang="de-DE" dirty="0">
              <a:latin typeface="Arial" pitchFamily="34" charset="0"/>
            </a:endParaRPr>
          </a:p>
        </p:txBody>
      </p:sp>
      <p:sp>
        <p:nvSpPr>
          <p:cNvPr id="17418" name="Rectangle 32"/>
          <p:cNvSpPr>
            <a:spLocks noChangeArrowheads="1"/>
          </p:cNvSpPr>
          <p:nvPr/>
        </p:nvSpPr>
        <p:spPr bwMode="auto">
          <a:xfrm>
            <a:off x="3059113" y="1916113"/>
            <a:ext cx="2089150" cy="503237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1400" dirty="0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Entscheidung Erziehungsberechtigte</a:t>
            </a:r>
            <a:r>
              <a:rPr lang="de-DE" sz="1200" dirty="0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  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7419" name="Line 30"/>
          <p:cNvSpPr>
            <a:spLocks noChangeShapeType="1"/>
          </p:cNvSpPr>
          <p:nvPr/>
        </p:nvSpPr>
        <p:spPr bwMode="auto">
          <a:xfrm flipV="1">
            <a:off x="1331913" y="1268757"/>
            <a:ext cx="0" cy="367313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28"/>
          <p:cNvSpPr>
            <a:spLocks noChangeShapeType="1"/>
          </p:cNvSpPr>
          <p:nvPr/>
        </p:nvSpPr>
        <p:spPr bwMode="auto">
          <a:xfrm flipH="1" flipV="1">
            <a:off x="1331913" y="2060575"/>
            <a:ext cx="172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1" name="Line 27"/>
          <p:cNvSpPr>
            <a:spLocks noChangeShapeType="1"/>
          </p:cNvSpPr>
          <p:nvPr/>
        </p:nvSpPr>
        <p:spPr bwMode="auto">
          <a:xfrm flipV="1">
            <a:off x="5580063" y="1268759"/>
            <a:ext cx="0" cy="165700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26"/>
          <p:cNvSpPr>
            <a:spLocks noChangeShapeType="1"/>
          </p:cNvSpPr>
          <p:nvPr/>
        </p:nvSpPr>
        <p:spPr bwMode="auto">
          <a:xfrm flipV="1">
            <a:off x="8101012" y="1268758"/>
            <a:ext cx="9525" cy="115217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>
            <a:off x="6948488" y="1628775"/>
            <a:ext cx="0" cy="690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23"/>
          <p:cNvSpPr>
            <a:spLocks noChangeShapeType="1"/>
          </p:cNvSpPr>
          <p:nvPr/>
        </p:nvSpPr>
        <p:spPr bwMode="auto">
          <a:xfrm flipH="1">
            <a:off x="1331913" y="1628775"/>
            <a:ext cx="5616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 flipV="1">
            <a:off x="6732588" y="4581525"/>
            <a:ext cx="0" cy="342900"/>
          </a:xfrm>
          <a:prstGeom prst="line">
            <a:avLst/>
          </a:prstGeom>
          <a:noFill/>
          <a:ln w="28575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5148263" y="3716338"/>
            <a:ext cx="0" cy="271462"/>
          </a:xfrm>
          <a:prstGeom prst="line">
            <a:avLst/>
          </a:prstGeom>
          <a:noFill/>
          <a:ln w="28575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 flipV="1">
            <a:off x="4572000" y="2420938"/>
            <a:ext cx="0" cy="487362"/>
          </a:xfrm>
          <a:prstGeom prst="line">
            <a:avLst/>
          </a:prstGeom>
          <a:noFill/>
          <a:ln w="28575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Line 15"/>
          <p:cNvSpPr>
            <a:spLocks noChangeShapeType="1"/>
          </p:cNvSpPr>
          <p:nvPr/>
        </p:nvSpPr>
        <p:spPr bwMode="auto">
          <a:xfrm flipV="1">
            <a:off x="6948488" y="2997200"/>
            <a:ext cx="0" cy="990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9" name="Line 14"/>
          <p:cNvSpPr>
            <a:spLocks noChangeShapeType="1"/>
          </p:cNvSpPr>
          <p:nvPr/>
        </p:nvSpPr>
        <p:spPr bwMode="auto">
          <a:xfrm flipV="1">
            <a:off x="8027988" y="2997200"/>
            <a:ext cx="0" cy="10080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0" name="Line 12"/>
          <p:cNvSpPr>
            <a:spLocks noChangeShapeType="1"/>
          </p:cNvSpPr>
          <p:nvPr/>
        </p:nvSpPr>
        <p:spPr bwMode="auto">
          <a:xfrm flipV="1">
            <a:off x="1331913" y="5661025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1" name="Line 8"/>
          <p:cNvSpPr>
            <a:spLocks noChangeShapeType="1"/>
          </p:cNvSpPr>
          <p:nvPr/>
        </p:nvSpPr>
        <p:spPr bwMode="auto">
          <a:xfrm flipV="1">
            <a:off x="6659563" y="5589588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2" name="Rectangle 4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33" name="Rectangle 5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434" name="Rectangle 5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435" name="Rectangle 5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436" name="Rectangle 58"/>
          <p:cNvSpPr>
            <a:spLocks noChangeArrowheads="1"/>
          </p:cNvSpPr>
          <p:nvPr/>
        </p:nvSpPr>
        <p:spPr bwMode="auto">
          <a:xfrm>
            <a:off x="4932363" y="4941888"/>
            <a:ext cx="3600450" cy="6477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Ø </a:t>
            </a:r>
            <a: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schlechter</a:t>
            </a:r>
            <a:r>
              <a:rPr lang="it-IT" sz="1400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 </a:t>
            </a:r>
            <a: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als </a:t>
            </a:r>
            <a:r>
              <a:rPr lang="en-US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2,66</a:t>
            </a:r>
            <a:r>
              <a:rPr lang="it-IT" sz="1400" b="1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 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7F07DC06-FD00-477E-A767-9A2A1FAE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560" y="6495510"/>
            <a:ext cx="1406439" cy="3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6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5853906" y="3491856"/>
            <a:ext cx="1468437" cy="5715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pPr algn="ctr"/>
            <a:r>
              <a:rPr lang="it-IT" sz="1400" b="1" dirty="0">
                <a:solidFill>
                  <a:srgbClr val="000000"/>
                </a:solidFill>
                <a:latin typeface="Franklin Gothic No.2"/>
                <a:cs typeface="Times New Roman" pitchFamily="18" charset="0"/>
                <a:sym typeface="Symbol" pitchFamily="18" charset="2"/>
              </a:rPr>
              <a:t></a:t>
            </a:r>
            <a:r>
              <a:rPr lang="it-IT" sz="1400" b="1" dirty="0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 ab 3,00</a:t>
            </a:r>
            <a:br>
              <a:rPr lang="it-IT" sz="1400" b="1" dirty="0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</a:br>
            <a:r>
              <a:rPr lang="it-IT" sz="1400" b="1" dirty="0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D, M (</a:t>
            </a:r>
            <a:r>
              <a:rPr lang="it-IT" sz="1400" b="1" dirty="0" err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im</a:t>
            </a:r>
            <a:r>
              <a:rPr lang="it-IT" sz="1400" b="1" dirty="0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 JZ)</a:t>
            </a:r>
            <a:endParaRPr lang="it-IT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582738" y="3501008"/>
            <a:ext cx="2089150" cy="720725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pPr algn="ctr"/>
            <a:r>
              <a:rPr lang="it-IT" sz="1400" b="1">
                <a:solidFill>
                  <a:srgbClr val="000000"/>
                </a:solidFill>
                <a:sym typeface="Symbol" pitchFamily="18" charset="2"/>
              </a:rPr>
              <a:t>bis</a:t>
            </a:r>
            <a:r>
              <a:rPr lang="it-IT" b="1">
                <a:solidFill>
                  <a:srgbClr val="000000"/>
                </a:solidFill>
                <a:sym typeface="Symbol" pitchFamily="18" charset="2"/>
              </a:rPr>
              <a:t> </a:t>
            </a:r>
            <a: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 = 2,50</a:t>
            </a:r>
            <a:b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</a:br>
            <a: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in D,M</a:t>
            </a:r>
            <a:r>
              <a:rPr lang="it-IT" sz="1400" b="1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 </a:t>
            </a:r>
            <a: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(im</a:t>
            </a:r>
            <a:r>
              <a:rPr lang="it-IT" sz="1400" b="1">
                <a:solidFill>
                  <a:srgbClr val="FFFFFF"/>
                </a:solidFill>
                <a:latin typeface="Franklin Gothic No.2"/>
                <a:cs typeface="Times New Roman" pitchFamily="18" charset="0"/>
              </a:rPr>
              <a:t> </a:t>
            </a:r>
            <a:r>
              <a:rPr lang="it-IT" sz="1400" b="1">
                <a:solidFill>
                  <a:srgbClr val="000000"/>
                </a:solidFill>
                <a:latin typeface="Franklin Gothic No.2"/>
                <a:cs typeface="Times New Roman" pitchFamily="18" charset="0"/>
              </a:rPr>
              <a:t>Jahreszeugnis!)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684212" y="823911"/>
            <a:ext cx="3886200" cy="4572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2200" b="1" dirty="0">
                <a:solidFill>
                  <a:srgbClr val="FFFFFF"/>
                </a:solidFill>
                <a:latin typeface="Franklin Gothic No.2"/>
              </a:rPr>
              <a:t>Realschule </a:t>
            </a:r>
            <a:endParaRPr lang="de-DE" sz="2200" b="1" dirty="0">
              <a:latin typeface="Franklin Gothic Book" pitchFamily="34" charset="0"/>
            </a:endParaRPr>
          </a:p>
          <a:p>
            <a:pPr eaLnBrk="0" hangingPunct="0"/>
            <a:endParaRPr lang="de-DE" dirty="0">
              <a:latin typeface="Arial" pitchFamily="34" charset="0"/>
            </a:endParaRP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5231671" y="823910"/>
            <a:ext cx="3086100" cy="4572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de-DE" sz="2200" b="1" dirty="0">
                <a:solidFill>
                  <a:srgbClr val="FFFFFF"/>
                </a:solidFill>
                <a:latin typeface="Franklin Gothic No.2"/>
              </a:rPr>
              <a:t>Mittelschule</a:t>
            </a:r>
            <a:endParaRPr lang="de-DE" sz="2200" dirty="0">
              <a:latin typeface="Franklin Gothic Book" pitchFamily="34" charset="0"/>
            </a:endParaRPr>
          </a:p>
          <a:p>
            <a:pPr eaLnBrk="0" hangingPunct="0"/>
            <a:endParaRPr lang="de-DE" dirty="0">
              <a:latin typeface="Arial" pitchFamily="34" charset="0"/>
            </a:endParaRPr>
          </a:p>
        </p:txBody>
      </p:sp>
      <p:sp>
        <p:nvSpPr>
          <p:cNvPr id="18438" name="Line 14"/>
          <p:cNvSpPr>
            <a:spLocks noChangeShapeType="1"/>
          </p:cNvSpPr>
          <p:nvPr/>
        </p:nvSpPr>
        <p:spPr bwMode="auto">
          <a:xfrm flipV="1">
            <a:off x="2627313" y="1281111"/>
            <a:ext cx="0" cy="20884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 flipH="1" flipV="1">
            <a:off x="6588123" y="1281109"/>
            <a:ext cx="1" cy="20884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0" name="Line 29"/>
          <p:cNvSpPr>
            <a:spLocks noChangeShapeType="1"/>
          </p:cNvSpPr>
          <p:nvPr/>
        </p:nvSpPr>
        <p:spPr bwMode="auto">
          <a:xfrm flipV="1">
            <a:off x="6588125" y="4110652"/>
            <a:ext cx="0" cy="50601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1" name="Line 30"/>
          <p:cNvSpPr>
            <a:spLocks noChangeShapeType="1"/>
          </p:cNvSpPr>
          <p:nvPr/>
        </p:nvSpPr>
        <p:spPr bwMode="auto">
          <a:xfrm flipV="1">
            <a:off x="2627313" y="4221732"/>
            <a:ext cx="0" cy="5034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2" name="Rectangle 32"/>
          <p:cNvSpPr>
            <a:spLocks noChangeArrowheads="1"/>
          </p:cNvSpPr>
          <p:nvPr/>
        </p:nvSpPr>
        <p:spPr bwMode="auto">
          <a:xfrm>
            <a:off x="1221581" y="4800113"/>
            <a:ext cx="6697663" cy="620712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Aus Mittelschule</a:t>
            </a:r>
            <a:r>
              <a:rPr lang="de-DE" b="1"/>
              <a:t> 5. </a:t>
            </a:r>
            <a:r>
              <a:rPr lang="de-DE" b="1">
                <a:solidFill>
                  <a:srgbClr val="000000"/>
                </a:solidFill>
              </a:rPr>
              <a:t>Jahrgangsstufe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68521D1-22B8-498B-961D-2A2A1543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92" y="585216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59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Probeunterricht</a:t>
            </a:r>
            <a:r>
              <a:rPr lang="de-DE" dirty="0"/>
              <a:t>:</a:t>
            </a:r>
            <a:br>
              <a:rPr lang="de-DE" dirty="0"/>
            </a:br>
            <a:r>
              <a:rPr lang="de-DE" sz="2200" b="1" dirty="0"/>
              <a:t>(nur aus 4. Klasse GS!)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de-DE" b="1" dirty="0"/>
              <a:t>Termin: 	Dienstag, 19. Mai bis 				Donnerstag, 21. Mai.2026 	</a:t>
            </a:r>
          </a:p>
          <a:p>
            <a:pPr marL="68580" indent="0">
              <a:buNone/>
            </a:pPr>
            <a:r>
              <a:rPr lang="de-DE" b="1" dirty="0"/>
              <a:t>Fächer: 	Deutsch und Mathematik</a:t>
            </a:r>
          </a:p>
          <a:p>
            <a:pPr marL="68580" indent="0">
              <a:buNone/>
            </a:pPr>
            <a:r>
              <a:rPr lang="de-DE" b="1" dirty="0"/>
              <a:t>Ort:		Realschule, an der man sich 			angemeldet hat</a:t>
            </a:r>
          </a:p>
          <a:p>
            <a:pPr marL="68580" indent="0">
              <a:buNone/>
            </a:pPr>
            <a:endParaRPr lang="de-DE" b="1" dirty="0"/>
          </a:p>
          <a:p>
            <a:pPr marL="68580" indent="0">
              <a:buNone/>
            </a:pPr>
            <a:r>
              <a:rPr lang="de-DE" b="1" dirty="0"/>
              <a:t>Bestanden mit mindestens Note 3 in einem und Note 4 im anderen Fach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F97EA3-1C24-42BA-A081-7E902DD5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47" y="585216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e-DE" sz="3500" b="1" u="sng" dirty="0"/>
              <a:t>Notwendige Unterlagen </a:t>
            </a:r>
            <a:r>
              <a:rPr lang="de-DE" sz="2000" b="1" i="1" u="sng" dirty="0"/>
              <a:t>(vgl. auch Leitfaden auf der Homepage ab April)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endParaRPr lang="de-DE" sz="3500" b="1" u="sng" dirty="0"/>
          </a:p>
          <a:p>
            <a:pPr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>
                <a:sym typeface="Wingdings" pitchFamily="2" charset="2"/>
              </a:rPr>
              <a:t>Das Original des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Übertrittszeugnisses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de-DE" b="1" dirty="0">
                <a:sym typeface="Wingdings" pitchFamily="2" charset="2"/>
              </a:rPr>
              <a:t>der Grundschule</a:t>
            </a:r>
          </a:p>
          <a:p>
            <a:pPr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>
                <a:sym typeface="Wingdings" pitchFamily="2" charset="2"/>
              </a:rPr>
              <a:t>Das Original der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Geburtsurkunde</a:t>
            </a:r>
            <a:r>
              <a:rPr lang="de-DE" b="1" dirty="0">
                <a:sym typeface="Wingdings" pitchFamily="2" charset="2"/>
              </a:rPr>
              <a:t> oder das Familienstammbuch</a:t>
            </a:r>
          </a:p>
          <a:p>
            <a:pPr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Anmeldebogen</a:t>
            </a:r>
            <a:r>
              <a:rPr lang="de-DE" b="1" dirty="0">
                <a:sym typeface="Wingdings" pitchFamily="2" charset="2"/>
              </a:rPr>
              <a:t> und ggf.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Fahrkartenantrag</a:t>
            </a:r>
            <a:r>
              <a:rPr lang="de-DE" b="1" dirty="0">
                <a:sym typeface="Wingdings" pitchFamily="2" charset="2"/>
              </a:rPr>
              <a:t> (auf der Homepage)</a:t>
            </a:r>
          </a:p>
          <a:p>
            <a:pPr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>
                <a:sym typeface="Wingdings" pitchFamily="2" charset="2"/>
              </a:rPr>
              <a:t>Alleinerziehende müssen bei der Anmeldung 	den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Sorgerechtsbescheid</a:t>
            </a:r>
            <a:r>
              <a:rPr lang="de-DE" b="1" dirty="0">
                <a:sym typeface="Wingdings" pitchFamily="2" charset="2"/>
              </a:rPr>
              <a:t> vorlegen</a:t>
            </a:r>
          </a:p>
          <a:p>
            <a:pPr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>
                <a:sym typeface="Wingdings" pitchFamily="2" charset="2"/>
              </a:rPr>
              <a:t>Ggf. Gutachten zur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Legasthenie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 Nachweis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Masernschutz</a:t>
            </a:r>
            <a:br>
              <a:rPr lang="de-DE" b="1" dirty="0">
                <a:sym typeface="Wingdings" pitchFamily="2" charset="2"/>
              </a:rPr>
            </a:br>
            <a:endParaRPr lang="de-DE" b="1" dirty="0">
              <a:sym typeface="Wingdings" pitchFamily="2" charset="2"/>
            </a:endParaRPr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sz="3200" b="1" dirty="0">
                <a:sym typeface="Wingdings" pitchFamily="2" charset="2"/>
              </a:rPr>
              <a:t>Der angemeldete Schüler darf am 30.09.2026 noch nicht 12 Jahre alt sein!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D5C8A5-BB2E-476B-A3EE-DDC85E37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810614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1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715963">
              <a:spcBef>
                <a:spcPct val="50000"/>
              </a:spcBef>
              <a:buFont typeface="Wingdings" pitchFamily="2" charset="2"/>
              <a:buAutoNum type="arabicPeriod" startAt="2"/>
              <a:defRPr/>
            </a:pPr>
            <a:r>
              <a:rPr lang="de-DE" sz="2000" b="1" u="sng" dirty="0">
                <a:sym typeface="Wingdings" pitchFamily="2" charset="2"/>
              </a:rPr>
              <a:t>Anmeldung:</a:t>
            </a:r>
          </a:p>
          <a:p>
            <a:pPr marL="715963" indent="-715963">
              <a:spcBef>
                <a:spcPct val="50000"/>
              </a:spcBef>
              <a:buFont typeface="Wingdings" pitchFamily="2" charset="2"/>
              <a:buAutoNum type="arabicPeriod" startAt="2"/>
              <a:defRPr/>
            </a:pPr>
            <a:endParaRPr lang="de-DE" sz="2000" b="1" u="sng" dirty="0">
              <a:sym typeface="Wingdings" pitchFamily="2" charset="2"/>
            </a:endParaRPr>
          </a:p>
          <a:p>
            <a:r>
              <a:rPr lang="de-DE" sz="2000" b="1" dirty="0"/>
              <a:t>Weitestgehend kontaktlos möglich  (Leitfaden auf der Homepage ab ca. Mitte April)</a:t>
            </a:r>
            <a:endParaRPr lang="de-DE" sz="2000" dirty="0"/>
          </a:p>
          <a:p>
            <a:r>
              <a:rPr lang="de-DE" sz="2000" b="1" dirty="0"/>
              <a:t>bis spätestens Freitag, 15. Mai 2026</a:t>
            </a:r>
            <a:endParaRPr lang="de-DE" sz="2000" dirty="0"/>
          </a:p>
          <a:p>
            <a:pPr marL="68580" indent="0">
              <a:buNone/>
            </a:pPr>
            <a:r>
              <a:rPr lang="de-DE" sz="2000" b="1" dirty="0"/>
              <a:t> 			</a:t>
            </a:r>
            <a:endParaRPr lang="de-DE" sz="2000" dirty="0"/>
          </a:p>
          <a:p>
            <a:pPr marL="68580" indent="0">
              <a:buNone/>
            </a:pPr>
            <a:r>
              <a:rPr lang="de-DE" sz="1600" dirty="0"/>
              <a:t>an das Sekretariat der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endParaRPr lang="de-DE" sz="1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9C3663-B092-4448-A161-E5282DA5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695630"/>
            <a:ext cx="2155290" cy="5216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AB0AC9-ECD9-433A-A743-F5EC2E0E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59" y="4365104"/>
            <a:ext cx="198648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Informationsabend </a:t>
            </a:r>
            <a:br>
              <a:rPr lang="de-DE" b="1" dirty="0"/>
            </a:br>
            <a:r>
              <a:rPr lang="de-DE" b="1" dirty="0"/>
              <a:t>für Eltern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b="1" dirty="0"/>
              <a:t> Kinder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r">
              <a:buNone/>
            </a:pPr>
            <a:endParaRPr lang="de-DE" b="1" dirty="0"/>
          </a:p>
          <a:p>
            <a:pPr marL="68580" indent="0" algn="r">
              <a:buNone/>
            </a:pPr>
            <a:endParaRPr lang="de-DE" b="1" dirty="0"/>
          </a:p>
          <a:p>
            <a:pPr marL="68580" indent="0" algn="r">
              <a:buNone/>
            </a:pPr>
            <a:r>
              <a:rPr lang="de-DE" b="1" dirty="0"/>
              <a:t>Donnerstag 12. März 2026</a:t>
            </a:r>
          </a:p>
          <a:p>
            <a:pPr marL="68580" indent="0" algn="r">
              <a:buNone/>
            </a:pPr>
            <a:r>
              <a:rPr lang="de-DE" b="1" dirty="0"/>
              <a:t>ab 16:30 Uhr</a:t>
            </a:r>
          </a:p>
          <a:p>
            <a:pPr marL="68580" indent="0" algn="r">
              <a:buNone/>
            </a:pPr>
            <a:r>
              <a:rPr lang="de-DE" b="1" dirty="0"/>
              <a:t>an der </a:t>
            </a:r>
            <a:r>
              <a:rPr lang="de-DE" b="1" dirty="0" err="1"/>
              <a:t>WiR</a:t>
            </a:r>
            <a:r>
              <a:rPr lang="de-DE" b="1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782176" cy="33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C9ACF6-6AFB-488E-A051-4A96F9A1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69563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Oder auf Wiedersehen im Internet!?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de-DE" sz="4000" dirty="0"/>
              <a:t>www.wir-aichach.de</a:t>
            </a:r>
          </a:p>
          <a:p>
            <a:pPr marL="68580" indent="0" algn="ctr">
              <a:buNone/>
            </a:pPr>
            <a:endParaRPr lang="de-DE" dirty="0"/>
          </a:p>
          <a:p>
            <a:pPr marL="68580" indent="0" algn="ctr">
              <a:buNone/>
            </a:pPr>
            <a:r>
              <a:rPr lang="de-DE" sz="3600" b="1" dirty="0"/>
              <a:t>Noch Fragen?</a:t>
            </a:r>
          </a:p>
          <a:p>
            <a:pPr marL="68580" indent="0" algn="ctr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4365625"/>
            <a:ext cx="2015604" cy="113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9323416-8949-4E18-B37E-74C36C38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24" y="5773894"/>
            <a:ext cx="2155290" cy="5216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EDF4F8-94B6-4B3F-B349-CB81B5522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164" y="2924944"/>
            <a:ext cx="1179396" cy="5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Stundentafel der 5. und 6. Jahrgangsstufe </a:t>
            </a:r>
            <a:r>
              <a:rPr lang="de-DE" sz="2700" b="1" dirty="0"/>
              <a:t>(unvollständig!)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spcBef>
                <a:spcPts val="552"/>
              </a:spcBef>
              <a:buNone/>
            </a:pPr>
            <a:r>
              <a:rPr lang="de-DE" sz="2600" b="1" u="sng" dirty="0">
                <a:latin typeface="+mj-lt"/>
              </a:rPr>
              <a:t>Fächer 			5		6    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>
                <a:latin typeface="+mj-lt"/>
              </a:rPr>
              <a:t>Religionslehre/Ethik		2		2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Deutsch			5		5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Englisch			5		4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Mathematik			5		5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>
                <a:latin typeface="+mj-lt"/>
              </a:rPr>
              <a:t>Biologie				2		2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>
                <a:latin typeface="+mj-lt"/>
              </a:rPr>
              <a:t>Musik				2		2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 err="1">
                <a:latin typeface="+mj-lt"/>
              </a:rPr>
              <a:t>Kunsterz</a:t>
            </a:r>
            <a:r>
              <a:rPr lang="de-DE" sz="1900" b="1" dirty="0">
                <a:latin typeface="+mj-lt"/>
              </a:rPr>
              <a:t>./Werken/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>
                <a:latin typeface="+mj-lt"/>
              </a:rPr>
              <a:t>Textilarbeit			3		2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>
                <a:latin typeface="+mj-lt"/>
              </a:rPr>
              <a:t>IT				1		2</a:t>
            </a:r>
          </a:p>
          <a:p>
            <a:pPr marL="0" indent="0" fontAlgn="base">
              <a:spcBef>
                <a:spcPts val="552"/>
              </a:spcBef>
              <a:buNone/>
            </a:pPr>
            <a:r>
              <a:rPr lang="de-DE" sz="1900" b="1" dirty="0">
                <a:latin typeface="+mj-lt"/>
              </a:rPr>
              <a:t>Geographie			2		2</a:t>
            </a:r>
          </a:p>
          <a:p>
            <a:pPr marL="0" indent="0" fontAlgn="base">
              <a:spcBef>
                <a:spcPts val="552"/>
              </a:spcBef>
              <a:buNone/>
            </a:pPr>
            <a:endParaRPr lang="de-DE" sz="4300" b="1" dirty="0">
              <a:latin typeface="+mj-lt"/>
            </a:endParaRPr>
          </a:p>
          <a:p>
            <a:pPr marL="0" indent="0" fontAlgn="base">
              <a:spcBef>
                <a:spcPts val="552"/>
              </a:spcBef>
              <a:buNone/>
            </a:pPr>
            <a:endParaRPr lang="de-DE" dirty="0">
              <a:latin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799D24-771F-47FE-9242-6964C4A8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724789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Vielen Dank für Ihre Aufmerksamkeit!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11" descr="http://www.fotos-hochladen.net/uploads/smiley10w76vqjl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5320"/>
            <a:ext cx="4040749" cy="28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3109990-13DE-46CD-8BDE-D379CF9C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28" y="5707872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Summe der Wochenstunden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br>
              <a:rPr lang="de-DE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de-DE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de-DE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Jahrgangsstufe 5 : 29/30</a:t>
            </a:r>
            <a:r>
              <a:rPr lang="de-DE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(inkl. </a:t>
            </a:r>
            <a:r>
              <a:rPr lang="de-DE" sz="2800" b="1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FöU</a:t>
            </a:r>
            <a:r>
              <a:rPr lang="de-DE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)</a:t>
            </a: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Jahrgangsstufe 6:  29/30</a:t>
            </a: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Infolgedessen regulär kein Nachmittagsunterricht </a:t>
            </a: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in der 5. und 6. Klasse (Ausnahme u.U. Bläserklasse)</a:t>
            </a: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br>
              <a:rPr lang="de-DE" sz="28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br>
              <a:rPr lang="de-DE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526562-AEF5-496B-91C5-CA7ADCC4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683381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Wahlpflichtfächergruppen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de-DE" sz="3600" b="1" dirty="0"/>
              <a:t>Jahrgangsstufen 7 – 10</a:t>
            </a:r>
          </a:p>
          <a:p>
            <a:pPr marL="68580" indent="0">
              <a:buNone/>
            </a:pPr>
            <a:r>
              <a:rPr lang="de-DE" b="1" dirty="0"/>
              <a:t>Ab der 7. Jahrgangsstufe</a:t>
            </a:r>
          </a:p>
          <a:p>
            <a:r>
              <a:rPr lang="de-DE" b="1" dirty="0"/>
              <a:t>Differenzierung in vier Wahlpflichtfächergruppen</a:t>
            </a:r>
          </a:p>
          <a:p>
            <a:r>
              <a:rPr lang="de-DE" b="1" dirty="0"/>
              <a:t>Alle Schüler mit </a:t>
            </a:r>
            <a:r>
              <a:rPr lang="de-DE" b="1" dirty="0" err="1"/>
              <a:t>Ipad</a:t>
            </a:r>
            <a:r>
              <a:rPr lang="de-DE" b="1" dirty="0"/>
              <a:t> (DSDZ)</a:t>
            </a:r>
          </a:p>
          <a:p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68204B-16C7-47AE-9A18-031C834F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773894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Wahlpflichtfächergruppe I</a:t>
            </a:r>
            <a:br>
              <a:rPr lang="de-DE" b="1" dirty="0"/>
            </a:br>
            <a:r>
              <a:rPr lang="de-DE" sz="2200" b="1" dirty="0">
                <a:ea typeface="Verdana" pitchFamily="34" charset="0"/>
                <a:cs typeface="Verdana" pitchFamily="34" charset="0"/>
              </a:rPr>
              <a:t>Mathematisch-naturwissenschaftlich-technisch</a:t>
            </a:r>
            <a:br>
              <a:rPr lang="de-DE" b="1" dirty="0">
                <a:ea typeface="Verdana" pitchFamily="34" charset="0"/>
                <a:cs typeface="Verdana" pitchFamily="34" charset="0"/>
              </a:rPr>
            </a:b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spcBef>
                <a:spcPct val="50000"/>
              </a:spcBef>
              <a:buNone/>
            </a:pPr>
            <a:r>
              <a:rPr lang="de-DE" b="1" dirty="0">
                <a:ea typeface="Verdana" pitchFamily="34" charset="0"/>
                <a:cs typeface="Verdana" pitchFamily="34" charset="0"/>
              </a:rPr>
              <a:t>Schwerpunktfächer: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 b="1" dirty="0">
                <a:ea typeface="Verdana" pitchFamily="34" charset="0"/>
                <a:cs typeface="Verdana" pitchFamily="34" charset="0"/>
              </a:rPr>
              <a:t> </a:t>
            </a:r>
            <a:r>
              <a:rPr lang="de-DE" b="1" dirty="0">
                <a:ea typeface="Verdana" pitchFamily="34" charset="0"/>
                <a:cs typeface="Verdana" pitchFamily="34" charset="0"/>
              </a:rPr>
              <a:t>Mathematik		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b="1" dirty="0">
                <a:ea typeface="Verdana" pitchFamily="34" charset="0"/>
                <a:cs typeface="Verdana" pitchFamily="34" charset="0"/>
              </a:rPr>
              <a:t> Physik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b="1" dirty="0">
                <a:ea typeface="Verdana" pitchFamily="34" charset="0"/>
                <a:cs typeface="Verdana" pitchFamily="34" charset="0"/>
              </a:rPr>
              <a:t> Chemie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b="1" dirty="0">
                <a:ea typeface="Verdana" pitchFamily="34" charset="0"/>
                <a:cs typeface="Verdana" pitchFamily="34" charset="0"/>
              </a:rPr>
              <a:t> Informationstechnologie (u.a. CAD)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F:\Fotos\IMG_7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304258" cy="153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8142AF-91EF-4570-95F4-CD47E0BF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724789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Wahlpflichtfächergruppe</a:t>
            </a:r>
            <a:r>
              <a:rPr lang="de-DE" b="1" dirty="0"/>
              <a:t> II</a:t>
            </a:r>
            <a:br>
              <a:rPr lang="de-DE" b="1" dirty="0"/>
            </a:br>
            <a:r>
              <a:rPr lang="de-DE" sz="2000" b="1" dirty="0"/>
              <a:t>Wirtschaftswissenschaftlich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 algn="ctr">
              <a:spcBef>
                <a:spcPct val="50000"/>
              </a:spcBef>
              <a:buNone/>
              <a:defRPr/>
            </a:pPr>
            <a:endParaRPr lang="de-DE" sz="2000" b="1" dirty="0"/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sz="2600" b="1" dirty="0"/>
              <a:t>Schwerpunktfächer: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endParaRPr lang="de-DE" b="1" dirty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sz="2000" b="1" dirty="0"/>
              <a:t> </a:t>
            </a:r>
            <a:r>
              <a:rPr lang="de-DE" b="1" dirty="0"/>
              <a:t>Wirtschafts- und Rechtslehre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/>
              <a:t> Betriebswirtschaftslehre mit Rechnungswesen (BWR)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b="1" dirty="0"/>
              <a:t> Informationstechnologie (u.a. Kalkulation)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F:\Fotos\IMG_7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1916832"/>
            <a:ext cx="151791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81A448-4431-4776-BD6C-AC17B00D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24" y="5796579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Wahlpflichtfächergruppe </a:t>
            </a:r>
            <a:r>
              <a:rPr lang="de-DE" b="1" dirty="0" err="1"/>
              <a:t>IIIa</a:t>
            </a:r>
            <a:br>
              <a:rPr lang="de-DE" b="1" dirty="0"/>
            </a:br>
            <a:r>
              <a:rPr lang="de-DE" sz="2200" b="1" dirty="0"/>
              <a:t>Fremdsprachlich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spcBef>
                <a:spcPct val="50000"/>
              </a:spcBef>
              <a:buNone/>
              <a:defRPr/>
            </a:pPr>
            <a:endParaRPr lang="de-DE" b="1" dirty="0"/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b="1" dirty="0"/>
              <a:t>Schwerpunktfächer: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200" b="1" dirty="0"/>
              <a:t>Französisch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200" b="1" dirty="0"/>
              <a:t>Betriebswirtschaftslehre</a:t>
            </a:r>
            <a:r>
              <a:rPr lang="de-DE" b="1" dirty="0"/>
              <a:t> </a:t>
            </a:r>
            <a:r>
              <a:rPr lang="de-DE" sz="2200" b="1" dirty="0"/>
              <a:t>mit   Rechnungswesen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200" b="1" dirty="0"/>
              <a:t>Informationstechnologie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 descr="F:\Fotos\IMG_9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170418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3B811CC-768C-4688-9243-6E6CFEAF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69563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Wahlpflichtfächergruppe </a:t>
            </a:r>
            <a:r>
              <a:rPr lang="de-DE" b="1" dirty="0" err="1"/>
              <a:t>IIIb</a:t>
            </a:r>
            <a:br>
              <a:rPr lang="de-DE" b="1" dirty="0"/>
            </a:br>
            <a:r>
              <a:rPr lang="de-DE" sz="2200" b="1" dirty="0"/>
              <a:t>Hauswirtschaftlich-gestaltend-sozial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de-DE" b="1" dirty="0"/>
              <a:t>Schwerpunktfächer: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b="1" dirty="0"/>
              <a:t> Kunsterziehung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b="1" dirty="0"/>
              <a:t> Werken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b="1" dirty="0"/>
              <a:t>Sozialwesen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000" dirty="0">
                <a:latin typeface="Comic Sans MS" pitchFamily="66" charset="0"/>
              </a:rPr>
              <a:t> </a:t>
            </a:r>
            <a:r>
              <a:rPr lang="de-DE" sz="3200" b="1" dirty="0">
                <a:cs typeface="Aharoni" pitchFamily="2" charset="-79"/>
              </a:rPr>
              <a:t>Ernährung und Gesundheit EuG </a:t>
            </a:r>
            <a:r>
              <a:rPr lang="de-DE" b="1" dirty="0">
                <a:cs typeface="Aharoni" pitchFamily="2" charset="-79"/>
              </a:rPr>
              <a:t> an der </a:t>
            </a:r>
          </a:p>
          <a:p>
            <a:pPr marL="6858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F:\Fotos\IMG_4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3" y="2204865"/>
            <a:ext cx="139215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FA4FF74-0790-4F27-B3FC-BDA6CB31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830336"/>
            <a:ext cx="2155290" cy="5216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479101-9286-425F-95B4-D548CF41C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5199307"/>
            <a:ext cx="1179396" cy="5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Fächer der Abschlussprüfung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55000" lnSpcReduction="20000"/>
          </a:bodyPr>
          <a:lstStyle/>
          <a:p>
            <a:pPr marL="68580" indent="0" algn="ctr">
              <a:spcBef>
                <a:spcPct val="50000"/>
              </a:spcBef>
              <a:buNone/>
              <a:defRPr/>
            </a:pPr>
            <a:endParaRPr lang="de-DE" sz="3600" b="1" u="sng" dirty="0"/>
          </a:p>
          <a:p>
            <a:pPr>
              <a:spcBef>
                <a:spcPct val="50000"/>
              </a:spcBef>
              <a:defRPr/>
            </a:pPr>
            <a:r>
              <a:rPr lang="de-DE" sz="2800" b="1" dirty="0"/>
              <a:t>Gemeinsame Prüfungsfächer</a:t>
            </a:r>
            <a:endParaRPr lang="de-DE" sz="28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800" dirty="0"/>
              <a:t> </a:t>
            </a:r>
            <a:r>
              <a:rPr lang="de-DE" b="1" dirty="0"/>
              <a:t>Deutsch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b="1" dirty="0"/>
              <a:t> Englisch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b="1" dirty="0"/>
              <a:t> Mathematik (unterschiedliche Aufgabenstellung in Wahlpflicht-</a:t>
            </a:r>
            <a:br>
              <a:rPr lang="de-DE" b="1" dirty="0"/>
            </a:br>
            <a:r>
              <a:rPr lang="de-DE" b="1" dirty="0"/>
              <a:t>  fächergruppe I und Wahlpflichtfächergruppen II/III </a:t>
            </a:r>
            <a:r>
              <a:rPr lang="de-DE" b="1" dirty="0" err="1"/>
              <a:t>a,b</a:t>
            </a:r>
            <a:r>
              <a:rPr lang="de-DE" b="1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800" b="1" dirty="0"/>
              <a:t>Zusätzlich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b="1" dirty="0" err="1"/>
              <a:t>Wpfg</a:t>
            </a:r>
            <a:r>
              <a:rPr lang="de-DE" b="1" dirty="0"/>
              <a:t>. I:   		Physik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b="1" dirty="0" err="1"/>
              <a:t>Wpfg</a:t>
            </a:r>
            <a:r>
              <a:rPr lang="de-DE" b="1" dirty="0"/>
              <a:t>. II:     	Betriebswirtschaftslehre mit Rechnungswesen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b="1" dirty="0" err="1"/>
              <a:t>Wpfg</a:t>
            </a:r>
            <a:r>
              <a:rPr lang="de-DE" b="1" dirty="0"/>
              <a:t>. III a: 	Französisch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r>
              <a:rPr lang="de-DE" b="1" dirty="0" err="1"/>
              <a:t>Wpfg</a:t>
            </a:r>
            <a:r>
              <a:rPr lang="de-DE" b="1" dirty="0"/>
              <a:t>. III b:	Profilfach (z.B. </a:t>
            </a:r>
            <a:r>
              <a:rPr lang="de-DE" b="1" dirty="0" err="1"/>
              <a:t>EuG</a:t>
            </a:r>
            <a:r>
              <a:rPr lang="de-DE" b="1" dirty="0"/>
              <a:t>)</a:t>
            </a:r>
          </a:p>
          <a:p>
            <a:pPr marL="68580" indent="0">
              <a:spcBef>
                <a:spcPct val="50000"/>
              </a:spcBef>
              <a:buNone/>
              <a:defRPr/>
            </a:pPr>
            <a:endParaRPr lang="de-DE" b="1" dirty="0"/>
          </a:p>
          <a:p>
            <a:pPr marL="68580" indent="0" algn="ctr">
              <a:spcBef>
                <a:spcPct val="50000"/>
              </a:spcBef>
              <a:buNone/>
              <a:defRPr/>
            </a:pPr>
            <a:r>
              <a:rPr lang="de-DE" sz="4000" b="1" dirty="0">
                <a:solidFill>
                  <a:schemeClr val="folHlink"/>
                </a:solidFill>
              </a:rPr>
              <a:t>Realschulabschluss</a:t>
            </a:r>
          </a:p>
          <a:p>
            <a:pPr marL="68580" indent="0" algn="ctr">
              <a:spcBef>
                <a:spcPct val="50000"/>
              </a:spcBef>
              <a:buNone/>
              <a:defRPr/>
            </a:pPr>
            <a:r>
              <a:rPr lang="de-DE" sz="2800" b="1" dirty="0">
                <a:solidFill>
                  <a:schemeClr val="folHlink"/>
                </a:solidFill>
              </a:rPr>
              <a:t>= Mittlerer Schulabschluss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Für Schuljahr 2026/27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Pfeil nach unten 6"/>
          <p:cNvSpPr/>
          <p:nvPr/>
        </p:nvSpPr>
        <p:spPr>
          <a:xfrm>
            <a:off x="4427984" y="4797152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F8EBC8-B0AD-4DF6-B5D1-F776AE90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695630"/>
            <a:ext cx="2155290" cy="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771</Words>
  <Application>Microsoft Office PowerPoint</Application>
  <PresentationFormat>Bildschirmpräsentation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5" baseType="lpstr">
      <vt:lpstr>Aharoni</vt:lpstr>
      <vt:lpstr>Arial</vt:lpstr>
      <vt:lpstr>Calibri</vt:lpstr>
      <vt:lpstr>Castellar</vt:lpstr>
      <vt:lpstr>Century Gothic</vt:lpstr>
      <vt:lpstr>Comic Sans MS</vt:lpstr>
      <vt:lpstr>Franklin Gothic Book</vt:lpstr>
      <vt:lpstr>Franklin Gothic No.2</vt:lpstr>
      <vt:lpstr>PosterBodoni It BT</vt:lpstr>
      <vt:lpstr>Symbol</vt:lpstr>
      <vt:lpstr>Times New Roman</vt:lpstr>
      <vt:lpstr>Verdana</vt:lpstr>
      <vt:lpstr>Wingdings</vt:lpstr>
      <vt:lpstr>Wingdings 2</vt:lpstr>
      <vt:lpstr>Austin</vt:lpstr>
      <vt:lpstr>Was erwartet ihr Kind an der Realschule?</vt:lpstr>
      <vt:lpstr>Stundentafel der 5. und 6. Jahrgangsstufe (unvollständig!)</vt:lpstr>
      <vt:lpstr>Summe der Wochenstunden</vt:lpstr>
      <vt:lpstr>Wahlpflichtfächergruppen</vt:lpstr>
      <vt:lpstr>Wahlpflichtfächergruppe I Mathematisch-naturwissenschaftlich-technisch </vt:lpstr>
      <vt:lpstr>Wahlpflichtfächergruppe II Wirtschaftswissenschaftlich</vt:lpstr>
      <vt:lpstr>Wahlpflichtfächergruppe IIIa Fremdsprachlich</vt:lpstr>
      <vt:lpstr>Wahlpflichtfächergruppe IIIb Hauswirtschaftlich-gestaltend-sozial</vt:lpstr>
      <vt:lpstr>Fächer der Abschlussprüfung</vt:lpstr>
      <vt:lpstr>PowerPoint-Präsentation</vt:lpstr>
      <vt:lpstr>Übertrittsbedingungen:</vt:lpstr>
      <vt:lpstr>Durchschnitt:</vt:lpstr>
      <vt:lpstr>PowerPoint-Präsentation</vt:lpstr>
      <vt:lpstr>PowerPoint-Präsentation</vt:lpstr>
      <vt:lpstr>Probeunterricht: (nur aus 4. Klasse GS!)</vt:lpstr>
      <vt:lpstr>Anmeldung:</vt:lpstr>
      <vt:lpstr>PowerPoint-Präsentation</vt:lpstr>
      <vt:lpstr>Informationsabend  für Eltern und Kinder</vt:lpstr>
      <vt:lpstr>Oder auf Wiedersehen im Internet!?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erwartet ihr Kind an der Realschule?</dc:title>
  <dc:creator>Schulleitung E</dc:creator>
  <cp:lastModifiedBy>Ulrich Mahl</cp:lastModifiedBy>
  <cp:revision>37</cp:revision>
  <cp:lastPrinted>2020-10-07T10:56:44Z</cp:lastPrinted>
  <dcterms:created xsi:type="dcterms:W3CDTF">2017-11-14T15:16:59Z</dcterms:created>
  <dcterms:modified xsi:type="dcterms:W3CDTF">2025-10-30T11:25:14Z</dcterms:modified>
</cp:coreProperties>
</file>